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sldIdLst>
    <p:sldId id="256" r:id="rId2"/>
    <p:sldId id="280" r:id="rId3"/>
    <p:sldId id="257" r:id="rId4"/>
    <p:sldId id="264" r:id="rId5"/>
    <p:sldId id="258" r:id="rId6"/>
    <p:sldId id="260" r:id="rId7"/>
    <p:sldId id="289" r:id="rId8"/>
    <p:sldId id="275" r:id="rId9"/>
    <p:sldId id="290" r:id="rId10"/>
    <p:sldId id="291" r:id="rId11"/>
    <p:sldId id="261" r:id="rId12"/>
    <p:sldId id="266" r:id="rId13"/>
    <p:sldId id="265" r:id="rId14"/>
    <p:sldId id="282" r:id="rId15"/>
    <p:sldId id="283" r:id="rId16"/>
    <p:sldId id="285" r:id="rId17"/>
    <p:sldId id="284" r:id="rId18"/>
    <p:sldId id="286" r:id="rId19"/>
    <p:sldId id="287" r:id="rId20"/>
    <p:sldId id="288" r:id="rId21"/>
    <p:sldId id="281" r:id="rId22"/>
    <p:sldId id="263" r:id="rId23"/>
    <p:sldId id="267" r:id="rId24"/>
    <p:sldId id="273" r:id="rId25"/>
    <p:sldId id="268" r:id="rId26"/>
    <p:sldId id="269" r:id="rId27"/>
    <p:sldId id="270" r:id="rId28"/>
    <p:sldId id="271" r:id="rId29"/>
    <p:sldId id="272" r:id="rId30"/>
    <p:sldId id="274" r:id="rId31"/>
    <p:sldId id="279" r:id="rId32"/>
    <p:sldId id="276" r:id="rId33"/>
    <p:sldId id="277" r:id="rId34"/>
    <p:sldId id="27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69"/>
    <p:restoredTop sz="94659"/>
  </p:normalViewPr>
  <p:slideViewPr>
    <p:cSldViewPr snapToGrid="0">
      <p:cViewPr varScale="1">
        <p:scale>
          <a:sx n="146" d="100"/>
          <a:sy n="146" d="100"/>
        </p:scale>
        <p:origin x="2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1449AA12-8195-4182-A7AC-2E7E59DFBDAF}" type="datetimeFigureOut">
              <a:rPr lang="en-US" smtClean="0"/>
              <a:pPr algn="r"/>
              <a:t>7/9/24</a:t>
            </a:fld>
            <a:endParaRPr lang="en-US"/>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63348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t>7/9/24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86007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t>7/9/24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72332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t>7/9/24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01192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9AA12-8195-4182-A7AC-2E7E59DFBDAF}" type="datetimeFigureOut">
              <a:rPr lang="en-US" smtClean="0"/>
              <a:t>7/9/24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196910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49AA12-8195-4182-A7AC-2E7E59DFBDAF}" type="datetimeFigureOut">
              <a:rPr lang="en-US" smtClean="0"/>
              <a:t>7/9/24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32050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49AA12-8195-4182-A7AC-2E7E59DFBDAF}" type="datetimeFigureOut">
              <a:rPr lang="en-US" smtClean="0"/>
              <a:t>7/9/24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759886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49AA12-8195-4182-A7AC-2E7E59DFBDAF}" type="datetimeFigureOut">
              <a:rPr lang="en-US" smtClean="0"/>
              <a:t>7/9/24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85742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9AA12-8195-4182-A7AC-2E7E59DFBDAF}" type="datetimeFigureOut">
              <a:rPr lang="en-US" smtClean="0"/>
              <a:t>7/9/24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633744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49AA12-8195-4182-A7AC-2E7E59DFBDAF}" type="datetimeFigureOut">
              <a:rPr lang="en-US" smtClean="0"/>
              <a:t>7/9/24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64684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49AA12-8195-4182-A7AC-2E7E59DFBDAF}" type="datetimeFigureOut">
              <a:rPr lang="en-US" smtClean="0"/>
              <a:t>7/9/24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84208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9AA12-8195-4182-A7AC-2E7E59DFBDAF}" type="datetimeFigureOut">
              <a:rPr lang="en-US" smtClean="0"/>
              <a:pPr/>
              <a:t>7/9/24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6757591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linkedin.com/in/anshul-tharej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in/anshul-thareja/"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C291FB31-BA2D-4C80-8229-F0E34C8AEA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1" y="0"/>
            <a:ext cx="6064235" cy="6858000"/>
            <a:chOff x="651279" y="598259"/>
            <a:chExt cx="10889442" cy="5680742"/>
          </a:xfrm>
        </p:grpSpPr>
        <p:sp>
          <p:nvSpPr>
            <p:cNvPr id="14" name="Color">
              <a:extLst>
                <a:ext uri="{FF2B5EF4-FFF2-40B4-BE49-F238E27FC236}">
                  <a16:creationId xmlns:a16="http://schemas.microsoft.com/office/drawing/2014/main" id="{E22877A0-D105-4005-84F8-4BCC429E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B0B1E571-9D76-4678-B0AC-9BE9176A2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blue abstract watercolor pattern on a white background">
            <a:extLst>
              <a:ext uri="{FF2B5EF4-FFF2-40B4-BE49-F238E27FC236}">
                <a16:creationId xmlns:a16="http://schemas.microsoft.com/office/drawing/2014/main" id="{B305147F-506D-70AA-5B7B-22B37DCBF560}"/>
              </a:ext>
            </a:extLst>
          </p:cNvPr>
          <p:cNvPicPr>
            <a:picLocks noChangeAspect="1"/>
          </p:cNvPicPr>
          <p:nvPr/>
        </p:nvPicPr>
        <p:blipFill rotWithShape="1">
          <a:blip r:embed="rId2"/>
          <a:srcRect l="12406" r="20641" b="-1"/>
          <a:stretch/>
        </p:blipFill>
        <p:spPr>
          <a:xfrm>
            <a:off x="6803647" y="1065657"/>
            <a:ext cx="4730214" cy="4715919"/>
          </a:xfrm>
          <a:prstGeom prst="rect">
            <a:avLst/>
          </a:prstGeom>
        </p:spPr>
      </p:pic>
      <p:grpSp>
        <p:nvGrpSpPr>
          <p:cNvPr id="17" name="Group 1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BD7BC7F-B8AD-3763-3275-B80538CE23FA}"/>
              </a:ext>
            </a:extLst>
          </p:cNvPr>
          <p:cNvSpPr>
            <a:spLocks noGrp="1"/>
          </p:cNvSpPr>
          <p:nvPr>
            <p:ph type="ctrTitle"/>
          </p:nvPr>
        </p:nvSpPr>
        <p:spPr>
          <a:xfrm>
            <a:off x="1012644" y="841664"/>
            <a:ext cx="4608768" cy="2782723"/>
          </a:xfrm>
        </p:spPr>
        <p:txBody>
          <a:bodyPr anchor="b">
            <a:normAutofit/>
          </a:bodyPr>
          <a:lstStyle/>
          <a:p>
            <a:pPr algn="l"/>
            <a:r>
              <a:rPr lang="en-US" sz="4800">
                <a:solidFill>
                  <a:schemeClr val="bg1"/>
                </a:solidFill>
              </a:rPr>
              <a:t>Technical</a:t>
            </a:r>
          </a:p>
        </p:txBody>
      </p:sp>
      <p:sp>
        <p:nvSpPr>
          <p:cNvPr id="3" name="Subtitle 2">
            <a:extLst>
              <a:ext uri="{FF2B5EF4-FFF2-40B4-BE49-F238E27FC236}">
                <a16:creationId xmlns:a16="http://schemas.microsoft.com/office/drawing/2014/main" id="{EE07829B-7577-EB9E-3FA7-46C81BF5329C}"/>
              </a:ext>
            </a:extLst>
          </p:cNvPr>
          <p:cNvSpPr>
            <a:spLocks noGrp="1"/>
          </p:cNvSpPr>
          <p:nvPr>
            <p:ph type="subTitle" idx="1"/>
          </p:nvPr>
        </p:nvSpPr>
        <p:spPr>
          <a:xfrm>
            <a:off x="1012643" y="3764655"/>
            <a:ext cx="4608767" cy="2374078"/>
          </a:xfrm>
        </p:spPr>
        <p:txBody>
          <a:bodyPr anchor="t">
            <a:normAutofit/>
          </a:bodyPr>
          <a:lstStyle/>
          <a:p>
            <a:pPr algn="l"/>
            <a:r>
              <a:rPr lang="en-US">
                <a:solidFill>
                  <a:schemeClr val="bg1"/>
                </a:solidFill>
              </a:rPr>
              <a:t>Presented by: John Bellamy</a:t>
            </a:r>
          </a:p>
        </p:txBody>
      </p:sp>
    </p:spTree>
    <p:extLst>
      <p:ext uri="{BB962C8B-B14F-4D97-AF65-F5344CB8AC3E}">
        <p14:creationId xmlns:p14="http://schemas.microsoft.com/office/powerpoint/2010/main" val="2682091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0" name="Group 1039">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041"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2"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4" name="Group 104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045" name="Freeform: Shape 104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6" name="Freeform: Shape 104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7" name="Freeform: Shape 104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8" name="Freeform: Shape 104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9" name="Freeform: Shape 104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0" name="Freeform: Shape 104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1" name="Freeform: Shape 105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06A1179-77CD-1C00-417A-8BB982A58AA3}"/>
              </a:ext>
            </a:extLst>
          </p:cNvPr>
          <p:cNvSpPr>
            <a:spLocks noGrp="1"/>
          </p:cNvSpPr>
          <p:nvPr>
            <p:ph type="title"/>
          </p:nvPr>
        </p:nvSpPr>
        <p:spPr>
          <a:xfrm>
            <a:off x="786385" y="841249"/>
            <a:ext cx="5074368" cy="3018870"/>
          </a:xfrm>
        </p:spPr>
        <p:txBody>
          <a:bodyPr vert="horz" lIns="91440" tIns="45720" rIns="91440" bIns="45720" rtlCol="0" anchor="b">
            <a:normAutofit/>
          </a:bodyPr>
          <a:lstStyle/>
          <a:p>
            <a:r>
              <a:rPr lang="en-US" sz="4800" kern="1200" dirty="0">
                <a:solidFill>
                  <a:schemeClr val="bg1"/>
                </a:solidFill>
                <a:latin typeface="+mj-lt"/>
                <a:ea typeface="+mj-ea"/>
                <a:cs typeface="+mj-cs"/>
              </a:rPr>
              <a:t>Solution Overview: HA and RBAC</a:t>
            </a:r>
          </a:p>
        </p:txBody>
      </p:sp>
      <p:sp>
        <p:nvSpPr>
          <p:cNvPr id="6" name="TextBox 5">
            <a:extLst>
              <a:ext uri="{FF2B5EF4-FFF2-40B4-BE49-F238E27FC236}">
                <a16:creationId xmlns:a16="http://schemas.microsoft.com/office/drawing/2014/main" id="{AB2EF433-6169-E7A3-0360-8CEA70B69A4B}"/>
              </a:ext>
            </a:extLst>
          </p:cNvPr>
          <p:cNvSpPr txBox="1"/>
          <p:nvPr/>
        </p:nvSpPr>
        <p:spPr>
          <a:xfrm>
            <a:off x="786384" y="3952172"/>
            <a:ext cx="5074368" cy="22291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dirty="0">
                <a:solidFill>
                  <a:schemeClr val="bg1"/>
                </a:solidFill>
              </a:rPr>
              <a:t>Source: LinkedIn Learning and </a:t>
            </a:r>
            <a:r>
              <a:rPr lang="en-US" b="1" i="0" dirty="0">
                <a:solidFill>
                  <a:schemeClr val="bg1"/>
                </a:solidFill>
                <a:effectLst/>
                <a:hlinkClick r:id="rId2"/>
              </a:rPr>
              <a:t>Anshul Thareja</a:t>
            </a:r>
          </a:p>
          <a:p>
            <a:pPr indent="-228600" defTabSz="914400">
              <a:lnSpc>
                <a:spcPct val="90000"/>
              </a:lnSpc>
              <a:spcAft>
                <a:spcPts val="600"/>
              </a:spcAft>
              <a:buFont typeface="Arial" panose="020B0604020202020204" pitchFamily="34" charset="0"/>
              <a:buChar char="•"/>
            </a:pPr>
            <a:endParaRPr lang="en-US" dirty="0">
              <a:solidFill>
                <a:schemeClr val="bg1"/>
              </a:solidFill>
            </a:endParaRPr>
          </a:p>
        </p:txBody>
      </p:sp>
      <p:sp>
        <p:nvSpPr>
          <p:cNvPr id="3" name="Content Placeholder 2">
            <a:extLst>
              <a:ext uri="{FF2B5EF4-FFF2-40B4-BE49-F238E27FC236}">
                <a16:creationId xmlns:a16="http://schemas.microsoft.com/office/drawing/2014/main" id="{AE4C17CD-66BB-E939-9DDE-805CF3D05202}"/>
              </a:ext>
            </a:extLst>
          </p:cNvPr>
          <p:cNvSpPr>
            <a:spLocks noGrp="1"/>
          </p:cNvSpPr>
          <p:nvPr>
            <p:ph idx="1"/>
          </p:nvPr>
        </p:nvSpPr>
        <p:spPr>
          <a:xfrm>
            <a:off x="6409728" y="1631698"/>
            <a:ext cx="5022552" cy="4351338"/>
          </a:xfrm>
        </p:spPr>
        <p:txBody>
          <a:bodyPr>
            <a:normAutofit fontScale="77500" lnSpcReduction="20000"/>
          </a:bodyPr>
          <a:lstStyle/>
          <a:p>
            <a:pPr algn="l"/>
            <a:r>
              <a:rPr lang="en-US" sz="2600" b="0" i="0" u="none" strike="noStrike" dirty="0">
                <a:solidFill>
                  <a:schemeClr val="bg1"/>
                </a:solidFill>
                <a:effectLst/>
              </a:rPr>
              <a:t>By using High Availability (HA) settings in data platforms like Snowflake, which employs three regions for failover, we can create redundancy and fallback mechanisms to ensure reliability in case of failures. Frequent data backups, query response time monitoring, and specific data quality metrics enhance system robustness. </a:t>
            </a:r>
          </a:p>
          <a:p>
            <a:pPr algn="l"/>
            <a:r>
              <a:rPr lang="en-US" sz="2600" b="0" i="0" u="none" strike="noStrike" dirty="0">
                <a:solidFill>
                  <a:schemeClr val="bg1"/>
                </a:solidFill>
                <a:effectLst/>
              </a:rPr>
              <a:t>Role-Based Access Control (RBAC) ensures artists access only their data, while additional roles and tables facilitate genre-specific and comparative dashboards without exposing unauthorized data. Frequent backups also enable scenario replays and disaster recovery, with Databricks and Snowflake allowing time travel up to 90 days. Monitoring cloud applications for outages, unusual usage, and performance issues is crucial.</a:t>
            </a:r>
          </a:p>
          <a:p>
            <a:pPr marL="0" indent="0">
              <a:buNone/>
            </a:pPr>
            <a:endParaRPr lang="en-US" dirty="0"/>
          </a:p>
        </p:txBody>
      </p:sp>
    </p:spTree>
    <p:extLst>
      <p:ext uri="{BB962C8B-B14F-4D97-AF65-F5344CB8AC3E}">
        <p14:creationId xmlns:p14="http://schemas.microsoft.com/office/powerpoint/2010/main" val="600733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38F3-C021-CEEC-CF83-DE57F23E4AB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Tables</a:t>
            </a:r>
          </a:p>
        </p:txBody>
      </p:sp>
      <p:pic>
        <p:nvPicPr>
          <p:cNvPr id="4" name="Picture 3">
            <a:extLst>
              <a:ext uri="{FF2B5EF4-FFF2-40B4-BE49-F238E27FC236}">
                <a16:creationId xmlns:a16="http://schemas.microsoft.com/office/drawing/2014/main" id="{1CA5CE55-673E-F38D-8C7A-012817998FF0}"/>
              </a:ext>
            </a:extLst>
          </p:cNvPr>
          <p:cNvPicPr>
            <a:picLocks noChangeAspect="1"/>
          </p:cNvPicPr>
          <p:nvPr/>
        </p:nvPicPr>
        <p:blipFill>
          <a:blip r:embed="rId2"/>
          <a:srcRect/>
          <a:stretch/>
        </p:blipFill>
        <p:spPr>
          <a:xfrm>
            <a:off x="4000130" y="943096"/>
            <a:ext cx="7265140" cy="4968419"/>
          </a:xfrm>
          <a:prstGeom prst="rect">
            <a:avLst/>
          </a:prstGeom>
        </p:spPr>
      </p:pic>
    </p:spTree>
    <p:extLst>
      <p:ext uri="{BB962C8B-B14F-4D97-AF65-F5344CB8AC3E}">
        <p14:creationId xmlns:p14="http://schemas.microsoft.com/office/powerpoint/2010/main" val="1027765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38F3-C021-CEEC-CF83-DE57F23E4AB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Tables</a:t>
            </a:r>
          </a:p>
        </p:txBody>
      </p:sp>
      <p:pic>
        <p:nvPicPr>
          <p:cNvPr id="4" name="Picture 3">
            <a:extLst>
              <a:ext uri="{FF2B5EF4-FFF2-40B4-BE49-F238E27FC236}">
                <a16:creationId xmlns:a16="http://schemas.microsoft.com/office/drawing/2014/main" id="{1CA5CE55-673E-F38D-8C7A-012817998FF0}"/>
              </a:ext>
            </a:extLst>
          </p:cNvPr>
          <p:cNvPicPr>
            <a:picLocks noChangeAspect="1"/>
          </p:cNvPicPr>
          <p:nvPr/>
        </p:nvPicPr>
        <p:blipFill>
          <a:blip r:embed="rId2"/>
          <a:srcRect/>
          <a:stretch/>
        </p:blipFill>
        <p:spPr>
          <a:xfrm>
            <a:off x="4065062" y="992303"/>
            <a:ext cx="7135275" cy="4870005"/>
          </a:xfrm>
          <a:prstGeom prst="rect">
            <a:avLst/>
          </a:prstGeom>
        </p:spPr>
      </p:pic>
    </p:spTree>
    <p:extLst>
      <p:ext uri="{BB962C8B-B14F-4D97-AF65-F5344CB8AC3E}">
        <p14:creationId xmlns:p14="http://schemas.microsoft.com/office/powerpoint/2010/main" val="3670459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0"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4"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E99088F-5EA2-2E85-5FD7-60AC39162B28}"/>
              </a:ext>
            </a:extLst>
          </p:cNvPr>
          <p:cNvSpPr>
            <a:spLocks noGrp="1"/>
          </p:cNvSpPr>
          <p:nvPr>
            <p:ph type="title"/>
          </p:nvPr>
        </p:nvSpPr>
        <p:spPr>
          <a:xfrm>
            <a:off x="789708" y="666351"/>
            <a:ext cx="10558405" cy="3044335"/>
          </a:xfrm>
        </p:spPr>
        <p:txBody>
          <a:bodyPr vert="horz" lIns="91440" tIns="45720" rIns="91440" bIns="45720" rtlCol="0" anchor="b">
            <a:normAutofit/>
          </a:bodyPr>
          <a:lstStyle/>
          <a:p>
            <a:pPr algn="ctr"/>
            <a:r>
              <a:rPr lang="en-US" sz="4800" kern="1200">
                <a:solidFill>
                  <a:schemeClr val="bg1"/>
                </a:solidFill>
                <a:latin typeface="+mj-lt"/>
                <a:ea typeface="+mj-ea"/>
                <a:cs typeface="+mj-cs"/>
              </a:rPr>
              <a:t>Part II</a:t>
            </a:r>
          </a:p>
        </p:txBody>
      </p:sp>
    </p:spTree>
    <p:extLst>
      <p:ext uri="{BB962C8B-B14F-4D97-AF65-F5344CB8AC3E}">
        <p14:creationId xmlns:p14="http://schemas.microsoft.com/office/powerpoint/2010/main" val="83107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ano keys">
            <a:extLst>
              <a:ext uri="{FF2B5EF4-FFF2-40B4-BE49-F238E27FC236}">
                <a16:creationId xmlns:a16="http://schemas.microsoft.com/office/drawing/2014/main" id="{5D115B66-5E50-B328-CC1F-223670E3EEB1}"/>
              </a:ext>
            </a:extLst>
          </p:cNvPr>
          <p:cNvPicPr>
            <a:picLocks noChangeAspect="1"/>
          </p:cNvPicPr>
          <p:nvPr/>
        </p:nvPicPr>
        <p:blipFill rotWithShape="1">
          <a:blip r:embed="rId2"/>
          <a:srcRect l="26313" r="14421" b="-1"/>
          <a:stretch/>
        </p:blipFill>
        <p:spPr>
          <a:xfrm>
            <a:off x="6103027" y="10"/>
            <a:ext cx="6088971" cy="6857990"/>
          </a:xfrm>
          <a:prstGeom prst="rect">
            <a:avLst/>
          </a:prstGeom>
        </p:spPr>
      </p:pic>
      <p:sp>
        <p:nvSpPr>
          <p:cNvPr id="2" name="Title 1">
            <a:extLst>
              <a:ext uri="{FF2B5EF4-FFF2-40B4-BE49-F238E27FC236}">
                <a16:creationId xmlns:a16="http://schemas.microsoft.com/office/drawing/2014/main" id="{2AD34961-9ACD-B8C9-76AF-3627381B6EB0}"/>
              </a:ext>
            </a:extLst>
          </p:cNvPr>
          <p:cNvSpPr>
            <a:spLocks noGrp="1"/>
          </p:cNvSpPr>
          <p:nvPr>
            <p:ph type="title"/>
          </p:nvPr>
        </p:nvSpPr>
        <p:spPr>
          <a:xfrm>
            <a:off x="761801" y="328512"/>
            <a:ext cx="4778387" cy="1628970"/>
          </a:xfrm>
        </p:spPr>
        <p:txBody>
          <a:bodyPr anchor="ctr">
            <a:normAutofit/>
          </a:bodyPr>
          <a:lstStyle/>
          <a:p>
            <a:r>
              <a:rPr lang="en-US" sz="4000"/>
              <a:t>Songwriting Chatbot Overview</a:t>
            </a:r>
          </a:p>
        </p:txBody>
      </p:sp>
      <p:sp>
        <p:nvSpPr>
          <p:cNvPr id="3" name="Content Placeholder 2">
            <a:extLst>
              <a:ext uri="{FF2B5EF4-FFF2-40B4-BE49-F238E27FC236}">
                <a16:creationId xmlns:a16="http://schemas.microsoft.com/office/drawing/2014/main" id="{A4311D46-56B1-F245-305B-F3101016BC70}"/>
              </a:ext>
            </a:extLst>
          </p:cNvPr>
          <p:cNvSpPr>
            <a:spLocks noGrp="1"/>
          </p:cNvSpPr>
          <p:nvPr>
            <p:ph idx="1"/>
          </p:nvPr>
        </p:nvSpPr>
        <p:spPr>
          <a:xfrm>
            <a:off x="761801" y="2884929"/>
            <a:ext cx="4659756" cy="3374137"/>
          </a:xfrm>
        </p:spPr>
        <p:txBody>
          <a:bodyPr anchor="ctr">
            <a:normAutofit/>
          </a:bodyPr>
          <a:lstStyle/>
          <a:p>
            <a:r>
              <a:rPr lang="en-US" sz="2000" dirty="0"/>
              <a:t>10 Songs (5 songs from Taylor Swift and 5 from Lana Del Rey)</a:t>
            </a:r>
          </a:p>
          <a:p>
            <a:r>
              <a:rPr lang="en-US" sz="2000" dirty="0"/>
              <a:t>Songs were parsed and stored as JSON then uploaded into a Snowflake table</a:t>
            </a:r>
          </a:p>
          <a:p>
            <a:r>
              <a:rPr lang="en-US" sz="2000" dirty="0"/>
              <a:t>A Streamlit app was created, and user questions goes through 3 steps in LangChain to write a song: 1) The name of the artist is identified. 2) Snowflake is queried for songs by artist identified in 2. 3) The songs are then embedded and a OpenAI creates a song in the same style.</a:t>
            </a:r>
          </a:p>
          <a:p>
            <a:endParaRPr lang="en-US" sz="2000" dirty="0"/>
          </a:p>
        </p:txBody>
      </p:sp>
    </p:spTree>
    <p:extLst>
      <p:ext uri="{BB962C8B-B14F-4D97-AF65-F5344CB8AC3E}">
        <p14:creationId xmlns:p14="http://schemas.microsoft.com/office/powerpoint/2010/main" val="2633518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6C14-51FC-42AB-E869-D586D053D985}"/>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LangChain Tool to Identify </a:t>
            </a:r>
            <a:r>
              <a:rPr lang="en-US" sz="5200" dirty="0"/>
              <a:t>P</a:t>
            </a:r>
            <a:r>
              <a:rPr lang="en-US" sz="5200" kern="1200" dirty="0">
                <a:solidFill>
                  <a:schemeClr val="tx1"/>
                </a:solidFill>
                <a:latin typeface="+mj-lt"/>
                <a:ea typeface="+mj-ea"/>
                <a:cs typeface="+mj-cs"/>
              </a:rPr>
              <a:t>erson</a:t>
            </a:r>
          </a:p>
        </p:txBody>
      </p:sp>
      <p:pic>
        <p:nvPicPr>
          <p:cNvPr id="4" name="Picture 3">
            <a:extLst>
              <a:ext uri="{FF2B5EF4-FFF2-40B4-BE49-F238E27FC236}">
                <a16:creationId xmlns:a16="http://schemas.microsoft.com/office/drawing/2014/main" id="{29CCD858-95F1-CBCC-207A-4D5EFA1C7530}"/>
              </a:ext>
            </a:extLst>
          </p:cNvPr>
          <p:cNvPicPr>
            <a:picLocks noChangeAspect="1"/>
          </p:cNvPicPr>
          <p:nvPr/>
        </p:nvPicPr>
        <p:blipFill>
          <a:blip r:embed="rId2"/>
          <a:stretch/>
        </p:blipFill>
        <p:spPr>
          <a:xfrm>
            <a:off x="643467" y="609006"/>
            <a:ext cx="10905066" cy="4525601"/>
          </a:xfrm>
          <a:prstGeom prst="rect">
            <a:avLst/>
          </a:prstGeom>
        </p:spPr>
      </p:pic>
    </p:spTree>
    <p:extLst>
      <p:ext uri="{BB962C8B-B14F-4D97-AF65-F5344CB8AC3E}">
        <p14:creationId xmlns:p14="http://schemas.microsoft.com/office/powerpoint/2010/main" val="57493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6C14-51FC-42AB-E869-D586D053D985}"/>
              </a:ext>
            </a:extLst>
          </p:cNvPr>
          <p:cNvSpPr>
            <a:spLocks noGrp="1"/>
          </p:cNvSpPr>
          <p:nvPr>
            <p:ph type="title"/>
          </p:nvPr>
        </p:nvSpPr>
        <p:spPr>
          <a:xfrm>
            <a:off x="838200" y="5358141"/>
            <a:ext cx="10515600" cy="942664"/>
          </a:xfrm>
        </p:spPr>
        <p:txBody>
          <a:bodyPr vert="horz" lIns="91440" tIns="45720" rIns="91440" bIns="45720" rtlCol="0" anchor="ctr">
            <a:normAutofit fontScale="90000"/>
          </a:bodyPr>
          <a:lstStyle/>
          <a:p>
            <a:pPr algn="ctr"/>
            <a:r>
              <a:rPr lang="en-US" sz="5200" kern="1200" dirty="0">
                <a:solidFill>
                  <a:schemeClr val="tx1"/>
                </a:solidFill>
                <a:latin typeface="+mj-lt"/>
                <a:ea typeface="+mj-ea"/>
                <a:cs typeface="+mj-cs"/>
              </a:rPr>
              <a:t>Database Query to Return Song Examples</a:t>
            </a:r>
          </a:p>
        </p:txBody>
      </p:sp>
      <p:pic>
        <p:nvPicPr>
          <p:cNvPr id="4" name="Picture 3">
            <a:extLst>
              <a:ext uri="{FF2B5EF4-FFF2-40B4-BE49-F238E27FC236}">
                <a16:creationId xmlns:a16="http://schemas.microsoft.com/office/drawing/2014/main" id="{29CCD858-95F1-CBCC-207A-4D5EFA1C7530}"/>
              </a:ext>
            </a:extLst>
          </p:cNvPr>
          <p:cNvPicPr>
            <a:picLocks noChangeAspect="1"/>
          </p:cNvPicPr>
          <p:nvPr/>
        </p:nvPicPr>
        <p:blipFill>
          <a:blip r:embed="rId2"/>
          <a:srcRect/>
          <a:stretch/>
        </p:blipFill>
        <p:spPr>
          <a:xfrm>
            <a:off x="643467" y="843106"/>
            <a:ext cx="10905066" cy="4057401"/>
          </a:xfrm>
          <a:prstGeom prst="rect">
            <a:avLst/>
          </a:prstGeom>
        </p:spPr>
      </p:pic>
    </p:spTree>
    <p:extLst>
      <p:ext uri="{BB962C8B-B14F-4D97-AF65-F5344CB8AC3E}">
        <p14:creationId xmlns:p14="http://schemas.microsoft.com/office/powerpoint/2010/main" val="3471705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6C14-51FC-42AB-E869-D586D053D985}"/>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LangChain Prompt to G</a:t>
            </a:r>
            <a:r>
              <a:rPr lang="en-US" sz="5200" dirty="0"/>
              <a:t>enerate Songs</a:t>
            </a:r>
            <a:endParaRPr lang="en-US" sz="5200"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29CCD858-95F1-CBCC-207A-4D5EFA1C7530}"/>
              </a:ext>
            </a:extLst>
          </p:cNvPr>
          <p:cNvPicPr>
            <a:picLocks noChangeAspect="1"/>
          </p:cNvPicPr>
          <p:nvPr/>
        </p:nvPicPr>
        <p:blipFill>
          <a:blip r:embed="rId2"/>
          <a:srcRect/>
          <a:stretch/>
        </p:blipFill>
        <p:spPr>
          <a:xfrm>
            <a:off x="643467" y="621328"/>
            <a:ext cx="10905066" cy="4500956"/>
          </a:xfrm>
          <a:prstGeom prst="rect">
            <a:avLst/>
          </a:prstGeom>
        </p:spPr>
      </p:pic>
    </p:spTree>
    <p:extLst>
      <p:ext uri="{BB962C8B-B14F-4D97-AF65-F5344CB8AC3E}">
        <p14:creationId xmlns:p14="http://schemas.microsoft.com/office/powerpoint/2010/main" val="2763613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6C14-51FC-42AB-E869-D586D053D985}"/>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App Demo</a:t>
            </a:r>
          </a:p>
        </p:txBody>
      </p:sp>
      <p:pic>
        <p:nvPicPr>
          <p:cNvPr id="4" name="Picture 3">
            <a:extLst>
              <a:ext uri="{FF2B5EF4-FFF2-40B4-BE49-F238E27FC236}">
                <a16:creationId xmlns:a16="http://schemas.microsoft.com/office/drawing/2014/main" id="{29CCD858-95F1-CBCC-207A-4D5EFA1C7530}"/>
              </a:ext>
            </a:extLst>
          </p:cNvPr>
          <p:cNvPicPr>
            <a:picLocks noChangeAspect="1"/>
          </p:cNvPicPr>
          <p:nvPr/>
        </p:nvPicPr>
        <p:blipFill>
          <a:blip r:embed="rId2"/>
          <a:srcRect/>
          <a:stretch/>
        </p:blipFill>
        <p:spPr>
          <a:xfrm>
            <a:off x="939659" y="621328"/>
            <a:ext cx="10312682" cy="4500956"/>
          </a:xfrm>
          <a:prstGeom prst="rect">
            <a:avLst/>
          </a:prstGeom>
        </p:spPr>
      </p:pic>
    </p:spTree>
    <p:extLst>
      <p:ext uri="{BB962C8B-B14F-4D97-AF65-F5344CB8AC3E}">
        <p14:creationId xmlns:p14="http://schemas.microsoft.com/office/powerpoint/2010/main" val="3873344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6C14-51FC-42AB-E869-D586D053D985}"/>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App Demo</a:t>
            </a:r>
          </a:p>
        </p:txBody>
      </p:sp>
      <p:pic>
        <p:nvPicPr>
          <p:cNvPr id="4" name="Picture 3">
            <a:extLst>
              <a:ext uri="{FF2B5EF4-FFF2-40B4-BE49-F238E27FC236}">
                <a16:creationId xmlns:a16="http://schemas.microsoft.com/office/drawing/2014/main" id="{29CCD858-95F1-CBCC-207A-4D5EFA1C7530}"/>
              </a:ext>
            </a:extLst>
          </p:cNvPr>
          <p:cNvPicPr>
            <a:picLocks noChangeAspect="1"/>
          </p:cNvPicPr>
          <p:nvPr/>
        </p:nvPicPr>
        <p:blipFill>
          <a:blip r:embed="rId2"/>
          <a:srcRect/>
          <a:stretch/>
        </p:blipFill>
        <p:spPr>
          <a:xfrm>
            <a:off x="2438973" y="621328"/>
            <a:ext cx="7314053" cy="4500956"/>
          </a:xfrm>
          <a:prstGeom prst="rect">
            <a:avLst/>
          </a:prstGeom>
        </p:spPr>
      </p:pic>
    </p:spTree>
    <p:extLst>
      <p:ext uri="{BB962C8B-B14F-4D97-AF65-F5344CB8AC3E}">
        <p14:creationId xmlns:p14="http://schemas.microsoft.com/office/powerpoint/2010/main" val="682484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3496-DD34-7E22-ADF0-625DB93060E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BA14C49-DA48-6E3C-4F2C-2E8BC6EA674E}"/>
              </a:ext>
            </a:extLst>
          </p:cNvPr>
          <p:cNvSpPr>
            <a:spLocks noGrp="1"/>
          </p:cNvSpPr>
          <p:nvPr>
            <p:ph idx="1"/>
          </p:nvPr>
        </p:nvSpPr>
        <p:spPr/>
        <p:txBody>
          <a:bodyPr/>
          <a:lstStyle/>
          <a:p>
            <a:r>
              <a:rPr lang="en-US" dirty="0"/>
              <a:t>Snowflake inference service container. See notes in github repo: johnb340/xgboost-wine-snowflake:v1</a:t>
            </a:r>
          </a:p>
          <a:p>
            <a:r>
              <a:rPr lang="en-US" dirty="0"/>
              <a:t>Github: https://</a:t>
            </a:r>
            <a:r>
              <a:rPr lang="en-US" dirty="0" err="1"/>
              <a:t>github.com</a:t>
            </a:r>
            <a:r>
              <a:rPr lang="en-US" dirty="0"/>
              <a:t>/</a:t>
            </a:r>
            <a:r>
              <a:rPr lang="en-US" dirty="0" err="1"/>
              <a:t>johnlbellamy</a:t>
            </a:r>
            <a:r>
              <a:rPr lang="en-US" dirty="0"/>
              <a:t>/</a:t>
            </a:r>
            <a:r>
              <a:rPr lang="en-US" dirty="0" err="1"/>
              <a:t>snowpark_ml</a:t>
            </a:r>
            <a:r>
              <a:rPr lang="en-US" dirty="0"/>
              <a:t>/tree/master</a:t>
            </a:r>
          </a:p>
          <a:p>
            <a:endParaRPr lang="en-US" dirty="0"/>
          </a:p>
        </p:txBody>
      </p:sp>
    </p:spTree>
    <p:extLst>
      <p:ext uri="{BB962C8B-B14F-4D97-AF65-F5344CB8AC3E}">
        <p14:creationId xmlns:p14="http://schemas.microsoft.com/office/powerpoint/2010/main" val="14762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6C14-51FC-42AB-E869-D586D053D985}"/>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App Demo</a:t>
            </a:r>
          </a:p>
        </p:txBody>
      </p:sp>
      <p:pic>
        <p:nvPicPr>
          <p:cNvPr id="4" name="Picture 3">
            <a:extLst>
              <a:ext uri="{FF2B5EF4-FFF2-40B4-BE49-F238E27FC236}">
                <a16:creationId xmlns:a16="http://schemas.microsoft.com/office/drawing/2014/main" id="{29CCD858-95F1-CBCC-207A-4D5EFA1C7530}"/>
              </a:ext>
            </a:extLst>
          </p:cNvPr>
          <p:cNvPicPr>
            <a:picLocks noChangeAspect="1"/>
          </p:cNvPicPr>
          <p:nvPr/>
        </p:nvPicPr>
        <p:blipFill>
          <a:blip r:embed="rId2"/>
          <a:srcRect/>
          <a:stretch/>
        </p:blipFill>
        <p:spPr>
          <a:xfrm>
            <a:off x="2525530" y="828446"/>
            <a:ext cx="7140939" cy="4086719"/>
          </a:xfrm>
          <a:prstGeom prst="rect">
            <a:avLst/>
          </a:prstGeom>
        </p:spPr>
      </p:pic>
    </p:spTree>
    <p:extLst>
      <p:ext uri="{BB962C8B-B14F-4D97-AF65-F5344CB8AC3E}">
        <p14:creationId xmlns:p14="http://schemas.microsoft.com/office/powerpoint/2010/main" val="727624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song_gen_demo.mp4">
            <a:hlinkClick r:id="" action="ppaction://media"/>
            <a:extLst>
              <a:ext uri="{FF2B5EF4-FFF2-40B4-BE49-F238E27FC236}">
                <a16:creationId xmlns:a16="http://schemas.microsoft.com/office/drawing/2014/main" id="{932F5200-D81D-BD28-1ECF-661FAAC775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794" y="430"/>
            <a:ext cx="12095440" cy="6803686"/>
          </a:xfrm>
          <a:prstGeom prst="rect">
            <a:avLst/>
          </a:prstGeom>
        </p:spPr>
      </p:pic>
    </p:spTree>
    <p:extLst>
      <p:ext uri="{BB962C8B-B14F-4D97-AF65-F5344CB8AC3E}">
        <p14:creationId xmlns:p14="http://schemas.microsoft.com/office/powerpoint/2010/main" val="58447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1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6BDF-DD56-A29A-D931-D9F7DC3C007C}"/>
              </a:ext>
            </a:extLst>
          </p:cNvPr>
          <p:cNvSpPr>
            <a:spLocks noGrp="1"/>
          </p:cNvSpPr>
          <p:nvPr>
            <p:ph type="title"/>
          </p:nvPr>
        </p:nvSpPr>
        <p:spPr>
          <a:xfrm>
            <a:off x="761803" y="350196"/>
            <a:ext cx="4646904" cy="1624520"/>
          </a:xfrm>
        </p:spPr>
        <p:txBody>
          <a:bodyPr anchor="ctr">
            <a:normAutofit/>
          </a:bodyPr>
          <a:lstStyle/>
          <a:p>
            <a:r>
              <a:rPr lang="en-US" sz="4000"/>
              <a:t>Overview</a:t>
            </a:r>
          </a:p>
        </p:txBody>
      </p:sp>
      <p:sp>
        <p:nvSpPr>
          <p:cNvPr id="3" name="Content Placeholder 2">
            <a:extLst>
              <a:ext uri="{FF2B5EF4-FFF2-40B4-BE49-F238E27FC236}">
                <a16:creationId xmlns:a16="http://schemas.microsoft.com/office/drawing/2014/main" id="{9ECB043C-9EBB-5015-E190-6981E149F153}"/>
              </a:ext>
            </a:extLst>
          </p:cNvPr>
          <p:cNvSpPr>
            <a:spLocks noGrp="1"/>
          </p:cNvSpPr>
          <p:nvPr>
            <p:ph idx="1"/>
          </p:nvPr>
        </p:nvSpPr>
        <p:spPr>
          <a:xfrm>
            <a:off x="761802" y="2743200"/>
            <a:ext cx="4646905" cy="3613149"/>
          </a:xfrm>
        </p:spPr>
        <p:txBody>
          <a:bodyPr anchor="ctr">
            <a:normAutofit/>
          </a:bodyPr>
          <a:lstStyle/>
          <a:p>
            <a:r>
              <a:rPr lang="en-US" sz="1400" dirty="0"/>
              <a:t>About the data. From UC Irving: “</a:t>
            </a:r>
            <a:r>
              <a:rPr lang="en-US" sz="1400" b="0" i="0" u="none" strike="noStrike" dirty="0">
                <a:effectLst/>
                <a:highlight>
                  <a:srgbClr val="FAFAFA"/>
                </a:highlight>
                <a:latin typeface="ui-sans-serif"/>
              </a:rPr>
              <a:t>These data are the results of a chemical analysis of wines grown in the same region in Italy but derived from three different cultivars. The analysis determined the quantities of 13 constituents found in each of the three types of wines. </a:t>
            </a:r>
            <a:r>
              <a:rPr lang="en-US" sz="1400" dirty="0"/>
              <a:t>”</a:t>
            </a:r>
          </a:p>
          <a:p>
            <a:r>
              <a:rPr lang="en-US" sz="1400" dirty="0"/>
              <a:t>The dataset consists of one set for red and white data and is good for classification. </a:t>
            </a:r>
          </a:p>
          <a:p>
            <a:r>
              <a:rPr lang="en-US" sz="1400" dirty="0"/>
              <a:t>Included in my Github repo is the code that shows the combining of the two datasets, table creation in Snowflake and uploading combined data into Snowflake. </a:t>
            </a:r>
          </a:p>
          <a:p>
            <a:r>
              <a:rPr lang="en-US" sz="1400" dirty="0"/>
              <a:t>Exploratory analysis and feature selection is then performed. </a:t>
            </a:r>
          </a:p>
          <a:p>
            <a:r>
              <a:rPr lang="en-US" sz="1400" dirty="0"/>
              <a:t>The chosen features are then modeled and pushed to registry in Snowflake and an inference service serves this model in a Docker container. </a:t>
            </a:r>
          </a:p>
        </p:txBody>
      </p:sp>
      <p:pic>
        <p:nvPicPr>
          <p:cNvPr id="5" name="Picture 4" descr="Grapes on a tree">
            <a:extLst>
              <a:ext uri="{FF2B5EF4-FFF2-40B4-BE49-F238E27FC236}">
                <a16:creationId xmlns:a16="http://schemas.microsoft.com/office/drawing/2014/main" id="{AC17CCA5-3CC8-3B25-2738-9E51F55C2437}"/>
              </a:ext>
            </a:extLst>
          </p:cNvPr>
          <p:cNvPicPr>
            <a:picLocks noChangeAspect="1"/>
          </p:cNvPicPr>
          <p:nvPr/>
        </p:nvPicPr>
        <p:blipFill rotWithShape="1">
          <a:blip r:embed="rId2"/>
          <a:srcRect l="30910" r="9689" b="-2"/>
          <a:stretch/>
        </p:blipFill>
        <p:spPr>
          <a:xfrm>
            <a:off x="6096000" y="1"/>
            <a:ext cx="6102825" cy="6858000"/>
          </a:xfrm>
          <a:prstGeom prst="rect">
            <a:avLst/>
          </a:prstGeom>
        </p:spPr>
      </p:pic>
    </p:spTree>
    <p:extLst>
      <p:ext uri="{BB962C8B-B14F-4D97-AF65-F5344CB8AC3E}">
        <p14:creationId xmlns:p14="http://schemas.microsoft.com/office/powerpoint/2010/main" val="2665927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Data Engineering</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1481746"/>
            <a:ext cx="6574649" cy="3891118"/>
          </a:xfrm>
          <a:prstGeom prst="rect">
            <a:avLst/>
          </a:prstGeom>
        </p:spPr>
      </p:pic>
    </p:spTree>
    <p:extLst>
      <p:ext uri="{BB962C8B-B14F-4D97-AF65-F5344CB8AC3E}">
        <p14:creationId xmlns:p14="http://schemas.microsoft.com/office/powerpoint/2010/main" val="1293405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Exploratory Analysis</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tretch>
            <a:fillRect/>
          </a:stretch>
        </p:blipFill>
        <p:spPr>
          <a:xfrm>
            <a:off x="4345375" y="961812"/>
            <a:ext cx="6574649" cy="4930987"/>
          </a:xfrm>
          <a:prstGeom prst="rect">
            <a:avLst/>
          </a:prstGeom>
        </p:spPr>
      </p:pic>
    </p:spTree>
    <p:extLst>
      <p:ext uri="{BB962C8B-B14F-4D97-AF65-F5344CB8AC3E}">
        <p14:creationId xmlns:p14="http://schemas.microsoft.com/office/powerpoint/2010/main" val="3667903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Feature Selection</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974857"/>
            <a:ext cx="6574649" cy="4904896"/>
          </a:xfrm>
          <a:prstGeom prst="rect">
            <a:avLst/>
          </a:prstGeom>
        </p:spPr>
      </p:pic>
    </p:spTree>
    <p:extLst>
      <p:ext uri="{BB962C8B-B14F-4D97-AF65-F5344CB8AC3E}">
        <p14:creationId xmlns:p14="http://schemas.microsoft.com/office/powerpoint/2010/main" val="1652061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Feat. Eng. Pipeline</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1686309"/>
            <a:ext cx="6574649" cy="3481992"/>
          </a:xfrm>
          <a:prstGeom prst="rect">
            <a:avLst/>
          </a:prstGeom>
        </p:spPr>
      </p:pic>
    </p:spTree>
    <p:extLst>
      <p:ext uri="{BB962C8B-B14F-4D97-AF65-F5344CB8AC3E}">
        <p14:creationId xmlns:p14="http://schemas.microsoft.com/office/powerpoint/2010/main" val="1987075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Pipeline</a:t>
            </a:r>
          </a:p>
        </p:txBody>
      </p:sp>
      <p:pic>
        <p:nvPicPr>
          <p:cNvPr id="4" name="Picture 3">
            <a:extLst>
              <a:ext uri="{FF2B5EF4-FFF2-40B4-BE49-F238E27FC236}">
                <a16:creationId xmlns:a16="http://schemas.microsoft.com/office/drawing/2014/main" id="{05482740-FE50-296D-F69C-7310F038F5AE}"/>
              </a:ext>
            </a:extLst>
          </p:cNvPr>
          <p:cNvPicPr>
            <a:picLocks noChangeAspect="1"/>
          </p:cNvPicPr>
          <p:nvPr/>
        </p:nvPicPr>
        <p:blipFill>
          <a:blip r:embed="rId2"/>
          <a:srcRect/>
          <a:stretch/>
        </p:blipFill>
        <p:spPr>
          <a:xfrm>
            <a:off x="4345375" y="2014382"/>
            <a:ext cx="6574649" cy="2825845"/>
          </a:xfrm>
          <a:prstGeom prst="rect">
            <a:avLst/>
          </a:prstGeom>
        </p:spPr>
      </p:pic>
    </p:spTree>
    <p:extLst>
      <p:ext uri="{BB962C8B-B14F-4D97-AF65-F5344CB8AC3E}">
        <p14:creationId xmlns:p14="http://schemas.microsoft.com/office/powerpoint/2010/main" val="1012315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Repo</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tretch>
            <a:fillRect/>
          </a:stretch>
        </p:blipFill>
        <p:spPr>
          <a:xfrm>
            <a:off x="4415246" y="1701556"/>
            <a:ext cx="6176554" cy="3906994"/>
          </a:xfrm>
          <a:prstGeom prst="rect">
            <a:avLst/>
          </a:prstGeom>
        </p:spPr>
      </p:pic>
    </p:spTree>
    <p:extLst>
      <p:ext uri="{BB962C8B-B14F-4D97-AF65-F5344CB8AC3E}">
        <p14:creationId xmlns:p14="http://schemas.microsoft.com/office/powerpoint/2010/main" val="3094796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Model Repo</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rcRect/>
          <a:stretch/>
        </p:blipFill>
        <p:spPr>
          <a:xfrm>
            <a:off x="4415246" y="2348046"/>
            <a:ext cx="6176554" cy="2614013"/>
          </a:xfrm>
          <a:prstGeom prst="rect">
            <a:avLst/>
          </a:prstGeom>
        </p:spPr>
      </p:pic>
    </p:spTree>
    <p:extLst>
      <p:ext uri="{BB962C8B-B14F-4D97-AF65-F5344CB8AC3E}">
        <p14:creationId xmlns:p14="http://schemas.microsoft.com/office/powerpoint/2010/main" val="273512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C2849-1C5E-28F2-E42B-4693BC73587B}"/>
              </a:ext>
            </a:extLst>
          </p:cNvPr>
          <p:cNvSpPr>
            <a:spLocks noGrp="1"/>
          </p:cNvSpPr>
          <p:nvPr>
            <p:ph type="title"/>
          </p:nvPr>
        </p:nvSpPr>
        <p:spPr>
          <a:xfrm>
            <a:off x="6513788" y="365125"/>
            <a:ext cx="4840010" cy="1807305"/>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D882B014-119B-1C2E-58B7-2E28C1250FED}"/>
              </a:ext>
            </a:extLst>
          </p:cNvPr>
          <p:cNvSpPr>
            <a:spLocks noGrp="1"/>
          </p:cNvSpPr>
          <p:nvPr>
            <p:ph idx="1"/>
          </p:nvPr>
        </p:nvSpPr>
        <p:spPr>
          <a:xfrm>
            <a:off x="6513788" y="2333297"/>
            <a:ext cx="4840010" cy="3843666"/>
          </a:xfrm>
        </p:spPr>
        <p:txBody>
          <a:bodyPr>
            <a:normAutofit fontScale="92500" lnSpcReduction="20000"/>
          </a:bodyPr>
          <a:lstStyle/>
          <a:p>
            <a:pPr marL="0" indent="0">
              <a:buNone/>
            </a:pPr>
            <a:r>
              <a:rPr lang="en-US" sz="1400" dirty="0"/>
              <a:t>Part I Data Engineering:</a:t>
            </a:r>
          </a:p>
          <a:p>
            <a:r>
              <a:rPr lang="en-US" sz="1400" dirty="0"/>
              <a:t>Diagram</a:t>
            </a:r>
          </a:p>
          <a:p>
            <a:r>
              <a:rPr lang="en-US" sz="1400" dirty="0"/>
              <a:t>Tables</a:t>
            </a:r>
          </a:p>
          <a:p>
            <a:r>
              <a:rPr lang="en-US" sz="1400" dirty="0"/>
              <a:t>Solution Overview</a:t>
            </a:r>
          </a:p>
          <a:p>
            <a:pPr marL="0" indent="0">
              <a:buNone/>
            </a:pPr>
            <a:r>
              <a:rPr lang="en-US" sz="1400" dirty="0"/>
              <a:t>Part II ML On Snowflake:</a:t>
            </a:r>
          </a:p>
          <a:p>
            <a:r>
              <a:rPr lang="en-US" sz="1400" dirty="0"/>
              <a:t>Song writing Chatbot Brief</a:t>
            </a:r>
          </a:p>
          <a:p>
            <a:r>
              <a:rPr lang="en-US" sz="1400" dirty="0"/>
              <a:t>E2E Supervised Learning Overview</a:t>
            </a:r>
          </a:p>
          <a:p>
            <a:r>
              <a:rPr lang="en-US" sz="1400" dirty="0"/>
              <a:t>Data Engineering</a:t>
            </a:r>
          </a:p>
          <a:p>
            <a:r>
              <a:rPr lang="en-US" sz="1400" dirty="0"/>
              <a:t>Exploratory Analysis &amp; Feature Selection</a:t>
            </a:r>
          </a:p>
          <a:p>
            <a:r>
              <a:rPr lang="en-US" sz="1400" dirty="0"/>
              <a:t>Transformation/Model Pipeline &amp; Model Repo</a:t>
            </a:r>
          </a:p>
          <a:p>
            <a:r>
              <a:rPr lang="en-US" sz="1400" dirty="0"/>
              <a:t>Inference Endpoint</a:t>
            </a:r>
          </a:p>
          <a:p>
            <a:r>
              <a:rPr lang="en-US" sz="1400" dirty="0"/>
              <a:t>Conclusion</a:t>
            </a:r>
          </a:p>
          <a:p>
            <a:r>
              <a:rPr lang="en-US" sz="1400" dirty="0"/>
              <a:t>QA</a:t>
            </a:r>
          </a:p>
          <a:p>
            <a:r>
              <a:rPr lang="en-US" sz="1400" dirty="0"/>
              <a:t>Backups</a:t>
            </a:r>
          </a:p>
          <a:p>
            <a:endParaRPr lang="en-US" sz="1400" dirty="0"/>
          </a:p>
        </p:txBody>
      </p:sp>
      <p:pic>
        <p:nvPicPr>
          <p:cNvPr id="5" name="Picture 4" descr="Top view of cubes connected with black lines">
            <a:extLst>
              <a:ext uri="{FF2B5EF4-FFF2-40B4-BE49-F238E27FC236}">
                <a16:creationId xmlns:a16="http://schemas.microsoft.com/office/drawing/2014/main" id="{FC3C3E1C-DD29-9623-7572-B5B986F57139}"/>
              </a:ext>
            </a:extLst>
          </p:cNvPr>
          <p:cNvPicPr>
            <a:picLocks noChangeAspect="1"/>
          </p:cNvPicPr>
          <p:nvPr/>
        </p:nvPicPr>
        <p:blipFill rotWithShape="1">
          <a:blip r:embed="rId2"/>
          <a:srcRect l="21515" r="1159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270453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Inference Service</a:t>
            </a:r>
          </a:p>
        </p:txBody>
      </p:sp>
      <p:pic>
        <p:nvPicPr>
          <p:cNvPr id="3" name="Picture 2">
            <a:extLst>
              <a:ext uri="{FF2B5EF4-FFF2-40B4-BE49-F238E27FC236}">
                <a16:creationId xmlns:a16="http://schemas.microsoft.com/office/drawing/2014/main" id="{FCD391F5-3FCD-065F-DEB0-71042908FF28}"/>
              </a:ext>
            </a:extLst>
          </p:cNvPr>
          <p:cNvPicPr>
            <a:picLocks noChangeAspect="1"/>
          </p:cNvPicPr>
          <p:nvPr/>
        </p:nvPicPr>
        <p:blipFill>
          <a:blip r:embed="rId2"/>
          <a:srcRect/>
          <a:stretch/>
        </p:blipFill>
        <p:spPr>
          <a:xfrm>
            <a:off x="2092703" y="1623856"/>
            <a:ext cx="8006592" cy="4909083"/>
          </a:xfrm>
          <a:prstGeom prst="rect">
            <a:avLst/>
          </a:prstGeom>
        </p:spPr>
      </p:pic>
    </p:spTree>
    <p:extLst>
      <p:ext uri="{BB962C8B-B14F-4D97-AF65-F5344CB8AC3E}">
        <p14:creationId xmlns:p14="http://schemas.microsoft.com/office/powerpoint/2010/main" val="4041185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Inference Service</a:t>
            </a:r>
          </a:p>
        </p:txBody>
      </p:sp>
      <p:pic>
        <p:nvPicPr>
          <p:cNvPr id="3" name="Picture 2">
            <a:extLst>
              <a:ext uri="{FF2B5EF4-FFF2-40B4-BE49-F238E27FC236}">
                <a16:creationId xmlns:a16="http://schemas.microsoft.com/office/drawing/2014/main" id="{FCD391F5-3FCD-065F-DEB0-71042908FF28}"/>
              </a:ext>
            </a:extLst>
          </p:cNvPr>
          <p:cNvPicPr>
            <a:picLocks noChangeAspect="1"/>
          </p:cNvPicPr>
          <p:nvPr/>
        </p:nvPicPr>
        <p:blipFill>
          <a:blip r:embed="rId2"/>
          <a:stretch>
            <a:fillRect/>
          </a:stretch>
        </p:blipFill>
        <p:spPr>
          <a:xfrm>
            <a:off x="1592253" y="1623856"/>
            <a:ext cx="9007493" cy="4909083"/>
          </a:xfrm>
          <a:prstGeom prst="rect">
            <a:avLst/>
          </a:prstGeom>
        </p:spPr>
      </p:pic>
    </p:spTree>
    <p:extLst>
      <p:ext uri="{BB962C8B-B14F-4D97-AF65-F5344CB8AC3E}">
        <p14:creationId xmlns:p14="http://schemas.microsoft.com/office/powerpoint/2010/main" val="762326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088F-5EA2-2E85-5FD7-60AC39162B28}"/>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Additional Information</a:t>
            </a:r>
          </a:p>
        </p:txBody>
      </p:sp>
    </p:spTree>
    <p:extLst>
      <p:ext uri="{BB962C8B-B14F-4D97-AF65-F5344CB8AC3E}">
        <p14:creationId xmlns:p14="http://schemas.microsoft.com/office/powerpoint/2010/main" val="47491037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AI MATURITY</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rcRect/>
          <a:stretch/>
        </p:blipFill>
        <p:spPr>
          <a:xfrm>
            <a:off x="4714116" y="1546314"/>
            <a:ext cx="6706336" cy="3765371"/>
          </a:xfrm>
          <a:prstGeom prst="rect">
            <a:avLst/>
          </a:prstGeom>
        </p:spPr>
      </p:pic>
    </p:spTree>
    <p:extLst>
      <p:ext uri="{BB962C8B-B14F-4D97-AF65-F5344CB8AC3E}">
        <p14:creationId xmlns:p14="http://schemas.microsoft.com/office/powerpoint/2010/main" val="1630690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4691-5BA7-9BC0-6B5D-DB0101CCAE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MLOps Arch</a:t>
            </a:r>
          </a:p>
        </p:txBody>
      </p:sp>
      <p:pic>
        <p:nvPicPr>
          <p:cNvPr id="5" name="Picture 4">
            <a:extLst>
              <a:ext uri="{FF2B5EF4-FFF2-40B4-BE49-F238E27FC236}">
                <a16:creationId xmlns:a16="http://schemas.microsoft.com/office/drawing/2014/main" id="{F8FA74FC-964E-43BB-BA75-4C1D09A41BC2}"/>
              </a:ext>
            </a:extLst>
          </p:cNvPr>
          <p:cNvPicPr>
            <a:picLocks noChangeAspect="1"/>
          </p:cNvPicPr>
          <p:nvPr/>
        </p:nvPicPr>
        <p:blipFill>
          <a:blip r:embed="rId2"/>
          <a:srcRect/>
          <a:stretch/>
        </p:blipFill>
        <p:spPr>
          <a:xfrm>
            <a:off x="4714116" y="1579536"/>
            <a:ext cx="6706336" cy="3698927"/>
          </a:xfrm>
          <a:prstGeom prst="rect">
            <a:avLst/>
          </a:prstGeom>
        </p:spPr>
      </p:pic>
    </p:spTree>
    <p:extLst>
      <p:ext uri="{BB962C8B-B14F-4D97-AF65-F5344CB8AC3E}">
        <p14:creationId xmlns:p14="http://schemas.microsoft.com/office/powerpoint/2010/main" val="1641967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7"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1" name="Freeform: Shape 20">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E99088F-5EA2-2E85-5FD7-60AC39162B28}"/>
              </a:ext>
            </a:extLst>
          </p:cNvPr>
          <p:cNvSpPr>
            <a:spLocks noGrp="1"/>
          </p:cNvSpPr>
          <p:nvPr>
            <p:ph type="title"/>
          </p:nvPr>
        </p:nvSpPr>
        <p:spPr>
          <a:xfrm>
            <a:off x="789708" y="666351"/>
            <a:ext cx="10558405" cy="3044335"/>
          </a:xfrm>
        </p:spPr>
        <p:txBody>
          <a:bodyPr vert="horz" lIns="91440" tIns="45720" rIns="91440" bIns="45720" rtlCol="0" anchor="b">
            <a:normAutofit/>
          </a:bodyPr>
          <a:lstStyle/>
          <a:p>
            <a:pPr algn="ctr"/>
            <a:r>
              <a:rPr lang="en-US" sz="4800" kern="1200">
                <a:solidFill>
                  <a:schemeClr val="bg1"/>
                </a:solidFill>
                <a:latin typeface="+mj-lt"/>
                <a:ea typeface="+mj-ea"/>
                <a:cs typeface="+mj-cs"/>
              </a:rPr>
              <a:t>Part I</a:t>
            </a:r>
          </a:p>
        </p:txBody>
      </p:sp>
    </p:spTree>
    <p:extLst>
      <p:ext uri="{BB962C8B-B14F-4D97-AF65-F5344CB8AC3E}">
        <p14:creationId xmlns:p14="http://schemas.microsoft.com/office/powerpoint/2010/main" val="231760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38"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2" name="Freeform: Shape 41">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06A1179-77CD-1C00-417A-8BB982A58AA3}"/>
              </a:ext>
            </a:extLst>
          </p:cNvPr>
          <p:cNvSpPr>
            <a:spLocks noGrp="1"/>
          </p:cNvSpPr>
          <p:nvPr>
            <p:ph type="title"/>
          </p:nvPr>
        </p:nvSpPr>
        <p:spPr>
          <a:xfrm rot="16200000">
            <a:off x="-1325880" y="1947672"/>
            <a:ext cx="5961888" cy="2788920"/>
          </a:xfrm>
        </p:spPr>
        <p:txBody>
          <a:bodyPr vert="horz" lIns="91440" tIns="45720" rIns="91440" bIns="45720" rtlCol="0" anchor="ctr">
            <a:normAutofit/>
          </a:bodyPr>
          <a:lstStyle/>
          <a:p>
            <a:r>
              <a:rPr lang="en-US" sz="4800" kern="1200">
                <a:solidFill>
                  <a:schemeClr val="bg1"/>
                </a:solidFill>
                <a:latin typeface="+mj-lt"/>
                <a:ea typeface="+mj-ea"/>
                <a:cs typeface="+mj-cs"/>
              </a:rPr>
              <a:t>Solution Overview</a:t>
            </a:r>
          </a:p>
        </p:txBody>
      </p:sp>
      <p:sp>
        <p:nvSpPr>
          <p:cNvPr id="5" name="TextBox 4">
            <a:extLst>
              <a:ext uri="{FF2B5EF4-FFF2-40B4-BE49-F238E27FC236}">
                <a16:creationId xmlns:a16="http://schemas.microsoft.com/office/drawing/2014/main" id="{07710904-1648-B9E7-5A75-E9CCEBCE745B}"/>
              </a:ext>
            </a:extLst>
          </p:cNvPr>
          <p:cNvSpPr txBox="1"/>
          <p:nvPr/>
        </p:nvSpPr>
        <p:spPr>
          <a:xfrm>
            <a:off x="4071068" y="841247"/>
            <a:ext cx="6877878" cy="5120640"/>
          </a:xfrm>
          <a:prstGeom prst="rect">
            <a:avLst/>
          </a:prstGeom>
        </p:spPr>
        <p:txBody>
          <a:bodyPr vert="horz" lIns="91440" tIns="45720" rIns="91440" bIns="45720" rtlCol="0" anchor="ctr">
            <a:normAutofit/>
          </a:bodyPr>
          <a:lstStyle/>
          <a:p>
            <a:pPr marL="0" marR="0" indent="-228600" defTabSz="914400">
              <a:lnSpc>
                <a:spcPct val="90000"/>
              </a:lnSpc>
              <a:spcBef>
                <a:spcPts val="0"/>
              </a:spcBef>
              <a:spcAft>
                <a:spcPts val="600"/>
              </a:spcAft>
              <a:buFont typeface="Arial" panose="020B0604020202020204" pitchFamily="34" charset="0"/>
              <a:buChar char="•"/>
            </a:pPr>
            <a:r>
              <a:rPr lang="en-US">
                <a:solidFill>
                  <a:schemeClr val="tx2"/>
                </a:solidFill>
                <a:effectLst/>
              </a:rPr>
              <a:t>This team was tasked with developing a warehouse to support the analysis of data from musical artists. The analysis supports questions involving aggregated data from two fact tables for song plays and play list adds. The proposed technologies for this are Snowflake or Databricks, Python, Azure Event Hub or similar, Python for Databricks/Snowflake SDKs and some visualization tools like PowerBI, SnowSight or Tableau. Data governance and documentation requirements will be discussed in some detail. </a:t>
            </a:r>
          </a:p>
          <a:p>
            <a:pPr indent="-228600" defTabSz="914400">
              <a:lnSpc>
                <a:spcPct val="90000"/>
              </a:lnSpc>
              <a:spcAft>
                <a:spcPts val="600"/>
              </a:spcAft>
              <a:buFont typeface="Arial" panose="020B0604020202020204" pitchFamily="34" charset="0"/>
              <a:buChar char="•"/>
            </a:pPr>
            <a:endParaRPr lang="en-US">
              <a:solidFill>
                <a:schemeClr val="tx2"/>
              </a:solidFill>
            </a:endParaRPr>
          </a:p>
        </p:txBody>
      </p:sp>
    </p:spTree>
    <p:extLst>
      <p:ext uri="{BB962C8B-B14F-4D97-AF65-F5344CB8AC3E}">
        <p14:creationId xmlns:p14="http://schemas.microsoft.com/office/powerpoint/2010/main" val="3325770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38F3-C021-CEEC-CF83-DE57F23E4AB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Architecture</a:t>
            </a:r>
          </a:p>
        </p:txBody>
      </p:sp>
      <p:pic>
        <p:nvPicPr>
          <p:cNvPr id="4" name="Picture 3">
            <a:extLst>
              <a:ext uri="{FF2B5EF4-FFF2-40B4-BE49-F238E27FC236}">
                <a16:creationId xmlns:a16="http://schemas.microsoft.com/office/drawing/2014/main" id="{1CA5CE55-673E-F38D-8C7A-012817998FF0}"/>
              </a:ext>
            </a:extLst>
          </p:cNvPr>
          <p:cNvPicPr>
            <a:picLocks noChangeAspect="1"/>
          </p:cNvPicPr>
          <p:nvPr/>
        </p:nvPicPr>
        <p:blipFill>
          <a:blip r:embed="rId2"/>
          <a:srcRect/>
          <a:stretch/>
        </p:blipFill>
        <p:spPr>
          <a:xfrm>
            <a:off x="3969656" y="786199"/>
            <a:ext cx="7326087" cy="5282214"/>
          </a:xfrm>
          <a:prstGeom prst="rect">
            <a:avLst/>
          </a:prstGeom>
        </p:spPr>
      </p:pic>
    </p:spTree>
    <p:extLst>
      <p:ext uri="{BB962C8B-B14F-4D97-AF65-F5344CB8AC3E}">
        <p14:creationId xmlns:p14="http://schemas.microsoft.com/office/powerpoint/2010/main" val="293271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38"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2" name="Freeform: Shape 41">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06A1179-77CD-1C00-417A-8BB982A58AA3}"/>
              </a:ext>
            </a:extLst>
          </p:cNvPr>
          <p:cNvSpPr>
            <a:spLocks noGrp="1"/>
          </p:cNvSpPr>
          <p:nvPr>
            <p:ph type="title"/>
          </p:nvPr>
        </p:nvSpPr>
        <p:spPr>
          <a:xfrm rot="16200000">
            <a:off x="-1325880" y="1947672"/>
            <a:ext cx="5961888" cy="2788920"/>
          </a:xfrm>
        </p:spPr>
        <p:txBody>
          <a:bodyPr vert="horz" lIns="91440" tIns="45720" rIns="91440" bIns="45720" rtlCol="0" anchor="ctr">
            <a:normAutofit/>
          </a:bodyPr>
          <a:lstStyle/>
          <a:p>
            <a:r>
              <a:rPr lang="en-US" sz="4800" dirty="0">
                <a:solidFill>
                  <a:schemeClr val="bg1"/>
                </a:solidFill>
              </a:rPr>
              <a:t>Architecture</a:t>
            </a:r>
            <a:endParaRPr lang="en-US" sz="48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07710904-1648-B9E7-5A75-E9CCEBCE745B}"/>
              </a:ext>
            </a:extLst>
          </p:cNvPr>
          <p:cNvSpPr txBox="1"/>
          <p:nvPr/>
        </p:nvSpPr>
        <p:spPr>
          <a:xfrm>
            <a:off x="4071068" y="841247"/>
            <a:ext cx="6877878" cy="5120640"/>
          </a:xfrm>
          <a:prstGeom prst="rect">
            <a:avLst/>
          </a:prstGeom>
        </p:spPr>
        <p:txBody>
          <a:bodyPr vert="horz" lIns="91440" tIns="45720" rIns="91440" bIns="45720" rtlCol="0" anchor="ctr">
            <a:normAutofit/>
          </a:bodyPr>
          <a:lstStyle/>
          <a:p>
            <a:pPr marL="0" marR="0" indent="-228600" defTabSz="914400">
              <a:lnSpc>
                <a:spcPct val="90000"/>
              </a:lnSpc>
              <a:spcBef>
                <a:spcPts val="0"/>
              </a:spcBef>
              <a:spcAft>
                <a:spcPts val="600"/>
              </a:spcAft>
              <a:buFont typeface="Arial" panose="020B0604020202020204" pitchFamily="34" charset="0"/>
              <a:buChar char="•"/>
            </a:pPr>
            <a:r>
              <a:rPr lang="en-US" dirty="0">
                <a:solidFill>
                  <a:schemeClr val="tx2"/>
                </a:solidFill>
                <a:effectLst/>
              </a:rPr>
              <a:t>Based on this use case we can use webhooks and event services like Kafka, Azure Event Hub or even tools native to Snowflake or Databricks. For iTunes, we can use Live tables in Databricks or </a:t>
            </a:r>
            <a:r>
              <a:rPr lang="en-US" dirty="0" err="1">
                <a:solidFill>
                  <a:schemeClr val="tx2"/>
                </a:solidFill>
                <a:effectLst/>
              </a:rPr>
              <a:t>SnowPipe</a:t>
            </a:r>
            <a:r>
              <a:rPr lang="en-US" dirty="0">
                <a:solidFill>
                  <a:schemeClr val="tx2"/>
                </a:solidFill>
                <a:effectLst/>
              </a:rPr>
              <a:t> Streaming. For the other two APIs we can use webhooks if available. If not, we would have to create our own webhooks (</a:t>
            </a:r>
            <a:r>
              <a:rPr lang="en-US" dirty="0" err="1">
                <a:solidFill>
                  <a:schemeClr val="tx2"/>
                </a:solidFill>
                <a:effectLst/>
              </a:rPr>
              <a:t>WebApps</a:t>
            </a:r>
            <a:r>
              <a:rPr lang="en-US" dirty="0">
                <a:solidFill>
                  <a:schemeClr val="tx2"/>
                </a:solidFill>
                <a:effectLst/>
              </a:rPr>
              <a:t> job schedule, ADF Lookups, etc.) to check for new data at an interval not to exceed 2 minutes. </a:t>
            </a:r>
          </a:p>
          <a:p>
            <a:pPr marR="0" defTabSz="914400">
              <a:lnSpc>
                <a:spcPct val="90000"/>
              </a:lnSpc>
              <a:spcBef>
                <a:spcPts val="0"/>
              </a:spcBef>
              <a:spcAft>
                <a:spcPts val="600"/>
              </a:spcAft>
            </a:pPr>
            <a:endParaRPr lang="en-US" dirty="0">
              <a:solidFill>
                <a:schemeClr val="tx2"/>
              </a:solidFill>
              <a:effectLst/>
            </a:endParaRPr>
          </a:p>
          <a:p>
            <a:pPr marL="0" marR="0" indent="-228600" defTabSz="914400">
              <a:lnSpc>
                <a:spcPct val="90000"/>
              </a:lnSpc>
              <a:spcBef>
                <a:spcPts val="0"/>
              </a:spcBef>
              <a:spcAft>
                <a:spcPts val="600"/>
              </a:spcAft>
              <a:buFont typeface="Arial" panose="020B0604020202020204" pitchFamily="34" charset="0"/>
              <a:buChar char="•"/>
            </a:pPr>
            <a:r>
              <a:rPr lang="en-US" dirty="0">
                <a:solidFill>
                  <a:schemeClr val="tx2"/>
                </a:solidFill>
                <a:effectLst/>
              </a:rPr>
              <a:t>Once an event occurs, stage tables load data from that provider. ETL then associate IDs (initial load) or get ids (incremental load) from the dimension tables. If an ID (artist or listen for example) does not exist in that dimension table, it will be created during CDC. This data is then pushed to streaming/live tables and CDC matriculates changes into dimension and fact tables.</a:t>
            </a:r>
          </a:p>
          <a:p>
            <a:pPr defTabSz="914400">
              <a:lnSpc>
                <a:spcPct val="90000"/>
              </a:lnSpc>
              <a:spcAft>
                <a:spcPts val="600"/>
              </a:spcAft>
            </a:pPr>
            <a:endParaRPr lang="en-US" dirty="0">
              <a:solidFill>
                <a:schemeClr val="tx2"/>
              </a:solidFill>
            </a:endParaRPr>
          </a:p>
        </p:txBody>
      </p:sp>
    </p:spTree>
    <p:extLst>
      <p:ext uri="{BB962C8B-B14F-4D97-AF65-F5344CB8AC3E}">
        <p14:creationId xmlns:p14="http://schemas.microsoft.com/office/powerpoint/2010/main" val="2986436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0" name="Group 1039">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041"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2"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Types of ETL Testing">
            <a:extLst>
              <a:ext uri="{FF2B5EF4-FFF2-40B4-BE49-F238E27FC236}">
                <a16:creationId xmlns:a16="http://schemas.microsoft.com/office/drawing/2014/main" id="{E478E3D0-DCB8-CBFF-9CB0-F5B51697E9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18159" y="1436873"/>
            <a:ext cx="5315702" cy="3973487"/>
          </a:xfrm>
          <a:prstGeom prst="rect">
            <a:avLst/>
          </a:prstGeom>
          <a:noFill/>
          <a:extLst>
            <a:ext uri="{909E8E84-426E-40DD-AFC4-6F175D3DCCD1}">
              <a14:hiddenFill xmlns:a14="http://schemas.microsoft.com/office/drawing/2010/main">
                <a:solidFill>
                  <a:srgbClr val="FFFFFF"/>
                </a:solidFill>
              </a14:hiddenFill>
            </a:ext>
          </a:extLst>
        </p:spPr>
      </p:pic>
      <p:grpSp>
        <p:nvGrpSpPr>
          <p:cNvPr id="1044" name="Group 104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045" name="Freeform: Shape 104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6" name="Freeform: Shape 104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7" name="Freeform: Shape 104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8" name="Freeform: Shape 104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9" name="Freeform: Shape 104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0" name="Freeform: Shape 104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1" name="Freeform: Shape 105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06A1179-77CD-1C00-417A-8BB982A58AA3}"/>
              </a:ext>
            </a:extLst>
          </p:cNvPr>
          <p:cNvSpPr>
            <a:spLocks noGrp="1"/>
          </p:cNvSpPr>
          <p:nvPr>
            <p:ph type="title"/>
          </p:nvPr>
        </p:nvSpPr>
        <p:spPr>
          <a:xfrm>
            <a:off x="786385" y="841249"/>
            <a:ext cx="5074368" cy="3018870"/>
          </a:xfrm>
        </p:spPr>
        <p:txBody>
          <a:bodyPr vert="horz" lIns="91440" tIns="45720" rIns="91440" bIns="45720" rtlCol="0" anchor="b">
            <a:normAutofit/>
          </a:bodyPr>
          <a:lstStyle/>
          <a:p>
            <a:r>
              <a:rPr lang="en-US" sz="4800" kern="1200">
                <a:solidFill>
                  <a:schemeClr val="bg1"/>
                </a:solidFill>
                <a:latin typeface="+mj-lt"/>
                <a:ea typeface="+mj-ea"/>
                <a:cs typeface="+mj-cs"/>
              </a:rPr>
              <a:t>Solution Overview: Testing</a:t>
            </a:r>
          </a:p>
        </p:txBody>
      </p:sp>
      <p:sp>
        <p:nvSpPr>
          <p:cNvPr id="6" name="TextBox 5">
            <a:extLst>
              <a:ext uri="{FF2B5EF4-FFF2-40B4-BE49-F238E27FC236}">
                <a16:creationId xmlns:a16="http://schemas.microsoft.com/office/drawing/2014/main" id="{AB2EF433-6169-E7A3-0360-8CEA70B69A4B}"/>
              </a:ext>
            </a:extLst>
          </p:cNvPr>
          <p:cNvSpPr txBox="1"/>
          <p:nvPr/>
        </p:nvSpPr>
        <p:spPr>
          <a:xfrm>
            <a:off x="786384" y="3952172"/>
            <a:ext cx="5074368" cy="22291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a:solidFill>
                  <a:schemeClr val="bg1"/>
                </a:solidFill>
              </a:rPr>
              <a:t>Source: LinkedIn Learning and </a:t>
            </a:r>
            <a:r>
              <a:rPr lang="en-US" b="1" i="0">
                <a:solidFill>
                  <a:schemeClr val="bg1"/>
                </a:solidFill>
                <a:effectLst/>
                <a:hlinkClick r:id="rId3"/>
              </a:rPr>
              <a:t>Anshul Thareja</a:t>
            </a:r>
          </a:p>
          <a:p>
            <a:pPr indent="-228600" defTabSz="914400">
              <a:lnSpc>
                <a:spcPct val="90000"/>
              </a:lnSpc>
              <a:spcAft>
                <a:spcPts val="600"/>
              </a:spcAft>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117410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2" name="Group 104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2"/>
            <a:ext cx="3468234" cy="6858000"/>
            <a:chOff x="651279" y="598259"/>
            <a:chExt cx="10889442" cy="5680742"/>
          </a:xfrm>
        </p:grpSpPr>
        <p:sp>
          <p:nvSpPr>
            <p:cNvPr id="104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5"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6" name="Group 104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047" name="Freeform: Shape 104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8" name="Freeform: Shape 104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9" name="Freeform: Shape 104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0" name="Freeform: Shape 104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1" name="Freeform: Shape 105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2" name="Freeform: Shape 105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3" name="Freeform: Shape 105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06A1179-77CD-1C00-417A-8BB982A58AA3}"/>
              </a:ext>
            </a:extLst>
          </p:cNvPr>
          <p:cNvSpPr>
            <a:spLocks noGrp="1"/>
          </p:cNvSpPr>
          <p:nvPr>
            <p:ph type="title"/>
          </p:nvPr>
        </p:nvSpPr>
        <p:spPr>
          <a:xfrm rot="16200000">
            <a:off x="-1325880" y="1947672"/>
            <a:ext cx="5961888" cy="2788920"/>
          </a:xfrm>
        </p:spPr>
        <p:txBody>
          <a:bodyPr vert="horz" lIns="91440" tIns="45720" rIns="91440" bIns="45720" rtlCol="0" anchor="ctr">
            <a:normAutofit/>
          </a:bodyPr>
          <a:lstStyle/>
          <a:p>
            <a:r>
              <a:rPr lang="en-US" sz="4800" kern="1200">
                <a:solidFill>
                  <a:schemeClr val="bg1"/>
                </a:solidFill>
                <a:latin typeface="+mj-lt"/>
                <a:ea typeface="+mj-ea"/>
                <a:cs typeface="+mj-cs"/>
              </a:rPr>
              <a:t>Solution Overview: Testing</a:t>
            </a:r>
          </a:p>
        </p:txBody>
      </p:sp>
      <p:sp>
        <p:nvSpPr>
          <p:cNvPr id="3" name="Content Placeholder 2">
            <a:extLst>
              <a:ext uri="{FF2B5EF4-FFF2-40B4-BE49-F238E27FC236}">
                <a16:creationId xmlns:a16="http://schemas.microsoft.com/office/drawing/2014/main" id="{796F6980-BF79-3170-C28C-FF88D1B9B8C2}"/>
              </a:ext>
            </a:extLst>
          </p:cNvPr>
          <p:cNvSpPr>
            <a:spLocks noGrp="1"/>
          </p:cNvSpPr>
          <p:nvPr>
            <p:ph idx="1"/>
          </p:nvPr>
        </p:nvSpPr>
        <p:spPr>
          <a:xfrm>
            <a:off x="4071068" y="841247"/>
            <a:ext cx="6877878" cy="5120640"/>
          </a:xfrm>
        </p:spPr>
        <p:txBody>
          <a:bodyPr anchor="ctr">
            <a:normAutofit/>
          </a:bodyPr>
          <a:lstStyle/>
          <a:p>
            <a:r>
              <a:rPr lang="en-US" sz="18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I believe that logging, either to a database or to the cloud, and testing are critical. We can use our knowledge of the data to set metric for notifications and reporting. We can look at logs to see if common queries are taking longer to complete than usual. We can use tools like ELK and Datadog to look at log data. We can create tests to make sure incoming data matches what we expect to see. For example, using “additive testing” where we know what is currently in the database, what is in the incoming data thus what should be present after updating. If any of these things hold, the test fails. </a:t>
            </a:r>
          </a:p>
          <a:p>
            <a:endParaRPr lang="en-US" sz="1800">
              <a:solidFill>
                <a:schemeClr val="tx2"/>
              </a:solidFill>
            </a:endParaRPr>
          </a:p>
        </p:txBody>
      </p:sp>
    </p:spTree>
    <p:extLst>
      <p:ext uri="{BB962C8B-B14F-4D97-AF65-F5344CB8AC3E}">
        <p14:creationId xmlns:p14="http://schemas.microsoft.com/office/powerpoint/2010/main" val="4108998879"/>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5874</TotalTime>
  <Words>889</Words>
  <Application>Microsoft Macintosh PowerPoint</Application>
  <PresentationFormat>Widescreen</PresentationFormat>
  <Paragraphs>67</Paragraphs>
  <Slides>34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Aptos</vt:lpstr>
      <vt:lpstr>Arial</vt:lpstr>
      <vt:lpstr>Calibri</vt:lpstr>
      <vt:lpstr>Calibri Light</vt:lpstr>
      <vt:lpstr>ui-sans-serif</vt:lpstr>
      <vt:lpstr>Office 2013 - 2022 Theme</vt:lpstr>
      <vt:lpstr>Technical</vt:lpstr>
      <vt:lpstr>Resources</vt:lpstr>
      <vt:lpstr>Agenda</vt:lpstr>
      <vt:lpstr>Part I</vt:lpstr>
      <vt:lpstr>Solution Overview</vt:lpstr>
      <vt:lpstr>Architecture</vt:lpstr>
      <vt:lpstr>Architecture</vt:lpstr>
      <vt:lpstr>Solution Overview: Testing</vt:lpstr>
      <vt:lpstr>Solution Overview: Testing</vt:lpstr>
      <vt:lpstr>Solution Overview: HA and RBAC</vt:lpstr>
      <vt:lpstr>Tables</vt:lpstr>
      <vt:lpstr>Tables</vt:lpstr>
      <vt:lpstr>Part II</vt:lpstr>
      <vt:lpstr>Songwriting Chatbot Overview</vt:lpstr>
      <vt:lpstr>LangChain Tool to Identify Person</vt:lpstr>
      <vt:lpstr>Database Query to Return Song Examples</vt:lpstr>
      <vt:lpstr>LangChain Prompt to Generate Songs</vt:lpstr>
      <vt:lpstr>App Demo</vt:lpstr>
      <vt:lpstr>App Demo</vt:lpstr>
      <vt:lpstr>App Demo</vt:lpstr>
      <vt:lpstr>PowerPoint Presentation</vt:lpstr>
      <vt:lpstr>Overview</vt:lpstr>
      <vt:lpstr>Data Engineering</vt:lpstr>
      <vt:lpstr>Exploratory Analysis</vt:lpstr>
      <vt:lpstr>Feature Selection</vt:lpstr>
      <vt:lpstr>Feat. Eng. Pipeline</vt:lpstr>
      <vt:lpstr>Model Pipeline</vt:lpstr>
      <vt:lpstr>Model Repo</vt:lpstr>
      <vt:lpstr>Model Repo</vt:lpstr>
      <vt:lpstr>Inference Service</vt:lpstr>
      <vt:lpstr>Inference Service</vt:lpstr>
      <vt:lpstr>Additional Information</vt:lpstr>
      <vt:lpstr>AI MATURITY</vt:lpstr>
      <vt:lpstr>MLOps 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bellamy</dc:creator>
  <cp:lastModifiedBy>john bellamy</cp:lastModifiedBy>
  <cp:revision>7</cp:revision>
  <dcterms:created xsi:type="dcterms:W3CDTF">2024-07-06T17:42:39Z</dcterms:created>
  <dcterms:modified xsi:type="dcterms:W3CDTF">2024-07-11T16:54:07Z</dcterms:modified>
</cp:coreProperties>
</file>